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9"/>
      <p:bold r:id="rId20"/>
    </p:embeddedFont>
    <p:embeddedFont>
      <p:font typeface="Roboto Mono" panose="00000009000000000000" pitchFamily="49" charset="0"/>
      <p:regular r:id="rId21"/>
      <p:bold r:id="rId22"/>
      <p:italic r:id="rId23"/>
      <p:boldItalic r:id="rId24"/>
    </p:embeddedFont>
    <p:embeddedFont>
      <p:font typeface="Source Code Pro" panose="020B0509030403020204" pitchFamily="49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438DB9-7BB5-4E0C-B15A-848C1E51ABCA}" v="3" dt="2025-10-28T13:17:00.140"/>
  </p1510:revLst>
</p1510:revInfo>
</file>

<file path=ppt/tableStyles.xml><?xml version="1.0" encoding="utf-8"?>
<a:tblStyleLst xmlns:a="http://schemas.openxmlformats.org/drawingml/2006/main" def="{82AFCD49-C164-4B9F-967A-FF9F17ECA14A}">
  <a:tblStyle styleId="{82AFCD49-C164-4B9F-967A-FF9F17ECA1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936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son, Nick D" userId="80836973-0a5a-4921-84a1-d63bed2c342c" providerId="ADAL" clId="{4EAC2C61-2D83-4B48-950E-CFE96D2267E0}"/>
    <pc:docChg chg="custSel modSld">
      <pc:chgData name="Hanson, Nick D" userId="80836973-0a5a-4921-84a1-d63bed2c342c" providerId="ADAL" clId="{4EAC2C61-2D83-4B48-950E-CFE96D2267E0}" dt="2025-10-28T13:17:18.956" v="16" actId="478"/>
      <pc:docMkLst>
        <pc:docMk/>
      </pc:docMkLst>
      <pc:sldChg chg="addSp delSp modSp mod">
        <pc:chgData name="Hanson, Nick D" userId="80836973-0a5a-4921-84a1-d63bed2c342c" providerId="ADAL" clId="{4EAC2C61-2D83-4B48-950E-CFE96D2267E0}" dt="2025-10-28T13:17:18.956" v="16" actId="478"/>
        <pc:sldMkLst>
          <pc:docMk/>
          <pc:sldMk cId="0" sldId="256"/>
        </pc:sldMkLst>
        <pc:picChg chg="add del mod">
          <ac:chgData name="Hanson, Nick D" userId="80836973-0a5a-4921-84a1-d63bed2c342c" providerId="ADAL" clId="{4EAC2C61-2D83-4B48-950E-CFE96D2267E0}" dt="2025-10-28T13:17:18.956" v="16" actId="478"/>
          <ac:picMkLst>
            <pc:docMk/>
            <pc:sldMk cId="0" sldId="256"/>
            <ac:picMk id="4" creationId="{4365532E-97DB-7681-20C0-094A3F744C4C}"/>
          </ac:picMkLst>
        </pc:picChg>
      </pc:sldChg>
      <pc:sldChg chg="addSp delSp modSp mod">
        <pc:chgData name="Hanson, Nick D" userId="80836973-0a5a-4921-84a1-d63bed2c342c" providerId="ADAL" clId="{4EAC2C61-2D83-4B48-950E-CFE96D2267E0}" dt="2025-10-28T13:16:40.718" v="9" actId="14100"/>
        <pc:sldMkLst>
          <pc:docMk/>
          <pc:sldMk cId="0" sldId="264"/>
        </pc:sldMkLst>
        <pc:picChg chg="add mod">
          <ac:chgData name="Hanson, Nick D" userId="80836973-0a5a-4921-84a1-d63bed2c342c" providerId="ADAL" clId="{4EAC2C61-2D83-4B48-950E-CFE96D2267E0}" dt="2025-10-28T13:16:40.718" v="9" actId="14100"/>
          <ac:picMkLst>
            <pc:docMk/>
            <pc:sldMk cId="0" sldId="264"/>
            <ac:picMk id="4" creationId="{B4F36338-D146-00D1-15B2-755FF82FCC75}"/>
          </ac:picMkLst>
        </pc:picChg>
        <pc:picChg chg="del">
          <ac:chgData name="Hanson, Nick D" userId="80836973-0a5a-4921-84a1-d63bed2c342c" providerId="ADAL" clId="{4EAC2C61-2D83-4B48-950E-CFE96D2267E0}" dt="2025-10-28T13:16:19.528" v="0" actId="478"/>
          <ac:picMkLst>
            <pc:docMk/>
            <pc:sldMk cId="0" sldId="264"/>
            <ac:picMk id="1028" creationId="{5C560C0D-A9E5-D8F3-EBE6-B7A0F11F847C}"/>
          </ac:picMkLst>
        </pc:picChg>
      </pc:sld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 I’m Nick Hanson, and today I’ll show how Project Lombok ‘spices up’ enterprise Java development by removing hundreds of lines of boilerplate code in a clean, reliable way.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9d3d652001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9d3d652001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natural next steps for future polish: a builder pattern for flexible instantiation and a lifecycle hook to auto-set creation timestamps.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9d3d65200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9d3d65200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natural next steps for future polish: a builder pattern for flexible instantiation and a lifecycle hook to auto-set creation timestamps.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9d3d652001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9d3d652001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Beyond line count, this simplified diffs, improved readability, and reduced future merge conflict risk.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9d3d652001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9d3d652001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tools safely means understanding how they fit into the build lifecycle. Lombok’s not magic—it’s controlled automation.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9d3d652001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9d3d652001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test passed after refactor, confirming functional equivalence—a perfect example of safe refactoring.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9d3d652001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9d3d652001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project reminded me that mastery comes from understanding how each layer interacts—build tools, frameworks, and annotations—not just writing code that runs.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9d3d65200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9d3d65200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watching! Questions are welcome, or feel free to browse the GitHub repo linked in the notes.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9d3d6520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9d3d6520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9d3d65200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9d3d65200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Enterprise Java can be incredibly verbose. Every entity ends up repeating the same patterns, and that clutter hides business logic. I wanted to find a cleaner approach.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9d3d65200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9d3d65200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Lombok hooks into the Java compiler to generate all that routine code before runtime, meaning zero performance cost and cleaner source files.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9d3d65200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9d3d65200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Lombok’s magic happens before the JVM ever runs the app. This matters because you can treat it as a compile-time dependency—not something shipped in production.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9d3d65200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9d3d65200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work, but provided makes our intent clearer: Lombok is needed only at compile time. This prevents it from appearing in deployed artifacts—important for clean enterprise builds.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9d3d65200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9d3d65200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the original Challenge entity—constructors, getters, and formatting logic everywhere. Functional, but cluttered.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9d3d652001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9d3d652001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refactoring with Lombok, the same class shrank to 49 lines. Tests still pass, and behavior is identical. The code now highlights intent, not syntax.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9d3d652001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9d3d652001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Beyond line count, this simplified diffs, improved readability, and reduced future merge conflict risk.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4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5.png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2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jetbrains.com/help/idea/annotating-source-code.html" TargetMode="External"/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docs.oracle.com/javaee/6/tutorial/doc/bnbpz.html" TargetMode="Externa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hyperlink" Target="https://github.com/projectlombok/lombok" TargetMode="External"/><Relationship Id="rId5" Type="http://schemas.openxmlformats.org/officeDocument/2006/relationships/hyperlink" Target="http://projectlombok.org" TargetMode="Externa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16.xml"/><Relationship Id="rId9" Type="http://schemas.openxmlformats.org/officeDocument/2006/relationships/hyperlink" Target="https://github.com/ArchILLtect/code-forg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0.jp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CCC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539475" y="583825"/>
            <a:ext cx="5690400" cy="22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 b="1"/>
              <a:t>Spicing up your Java:</a:t>
            </a:r>
            <a:endParaRPr sz="5300"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539600" y="2834125"/>
            <a:ext cx="5690400" cy="15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3720">
                <a:solidFill>
                  <a:schemeClr val="dk1"/>
                </a:solidFill>
              </a:rPr>
              <a:t>Reducing Boilerplate</a:t>
            </a:r>
            <a:br>
              <a:rPr lang="en" sz="3720">
                <a:solidFill>
                  <a:schemeClr val="dk1"/>
                </a:solidFill>
              </a:rPr>
            </a:br>
            <a:r>
              <a:rPr lang="en" sz="3720">
                <a:solidFill>
                  <a:schemeClr val="dk1"/>
                </a:solidFill>
              </a:rPr>
              <a:t>with Project Lombok</a:t>
            </a:r>
            <a:endParaRPr sz="1679"/>
          </a:p>
        </p:txBody>
      </p:sp>
      <p:pic>
        <p:nvPicPr>
          <p:cNvPr id="58" name="Google Shape;58;p13" title="chili-pepper-cartoon-characte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0875" y="2684899"/>
            <a:ext cx="2139651" cy="236992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96075" y="4700825"/>
            <a:ext cx="6804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1">
                <a:solidFill>
                  <a:schemeClr val="dk1"/>
                </a:solidFill>
              </a:rPr>
              <a:t>Nick Hanson</a:t>
            </a:r>
            <a:r>
              <a:rPr lang="en" sz="1300">
                <a:solidFill>
                  <a:schemeClr val="dk1"/>
                </a:solidFill>
              </a:rPr>
              <a:t> • Enterprise Java Professional Development Presentation • Fall 2025</a:t>
            </a:r>
            <a:endParaRPr sz="2000">
              <a:solidFill>
                <a:schemeClr val="dk2"/>
              </a:solidFill>
            </a:endParaRPr>
          </a:p>
        </p:txBody>
      </p:sp>
      <p:pic>
        <p:nvPicPr>
          <p:cNvPr id="2" name="pdp-slide-1">
            <a:hlinkClick r:id="" action="ppaction://media"/>
            <a:extLst>
              <a:ext uri="{FF2B5EF4-FFF2-40B4-BE49-F238E27FC236}">
                <a16:creationId xmlns:a16="http://schemas.microsoft.com/office/drawing/2014/main" id="{54A88116-590B-5583-1561-0C93823991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1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2603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Gotchas &amp; Fixes</a:t>
            </a:r>
            <a:endParaRPr b="1"/>
          </a:p>
        </p:txBody>
      </p:sp>
      <p:graphicFrame>
        <p:nvGraphicFramePr>
          <p:cNvPr id="133" name="Google Shape;133;p22"/>
          <p:cNvGraphicFramePr/>
          <p:nvPr/>
        </p:nvGraphicFramePr>
        <p:xfrm>
          <a:off x="375225" y="1619250"/>
          <a:ext cx="8457075" cy="2042010"/>
        </p:xfrm>
        <a:graphic>
          <a:graphicData uri="http://schemas.openxmlformats.org/drawingml/2006/table">
            <a:tbl>
              <a:tblPr>
                <a:noFill/>
                <a:tableStyleId>{82AFCD49-C164-4B9F-967A-FF9F17ECA14A}</a:tableStyleId>
              </a:tblPr>
              <a:tblGrid>
                <a:gridCol w="234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07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</a:rPr>
                        <a:t>Issue</a:t>
                      </a:r>
                      <a:endParaRPr sz="1800" b="1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</a:rPr>
                        <a:t>Fix</a:t>
                      </a:r>
                      <a:endParaRPr sz="1800" b="1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Table name mismatch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Added </a:t>
                      </a:r>
                      <a:r>
                        <a:rPr lang="en">
                          <a:solidFill>
                            <a:srgbClr val="50505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@Table</a:t>
                      </a:r>
                      <a:r>
                        <a:rPr lang="en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1AB1C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</a:t>
                      </a:r>
                      <a:r>
                        <a:rPr lang="en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 b="1">
                          <a:solidFill>
                            <a:srgbClr val="EE11FF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=</a:t>
                      </a:r>
                      <a:r>
                        <a:rPr lang="en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>
                          <a:solidFill>
                            <a:srgbClr val="1AB1C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“CHALLENGES”</a:t>
                      </a:r>
                      <a:r>
                        <a:rPr lang="en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>
                        <a:solidFill>
                          <a:srgbClr val="1AB1CD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Enum insert values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Added </a:t>
                      </a:r>
                      <a:r>
                        <a:rPr lang="en">
                          <a:solidFill>
                            <a:srgbClr val="50505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@Enumerated</a:t>
                      </a:r>
                      <a:r>
                        <a:rPr lang="en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1AB1C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EnumType</a:t>
                      </a:r>
                      <a:r>
                        <a:rPr lang="en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.</a:t>
                      </a:r>
                      <a:r>
                        <a:rPr lang="en">
                          <a:solidFill>
                            <a:srgbClr val="1AB1C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STRING</a:t>
                      </a:r>
                      <a:r>
                        <a:rPr lang="en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>
                        <a:solidFill>
                          <a:srgbClr val="1AB1CD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Lost constructor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Added manual 4-arg ctor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data</a:t>
                      </a:r>
                      <a:r>
                        <a:rPr lang="en">
                          <a:solidFill>
                            <a:srgbClr val="0050A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.sql</a:t>
                      </a:r>
                      <a:r>
                        <a:rPr lang="en">
                          <a:solidFill>
                            <a:srgbClr val="434343"/>
                          </a:solidFill>
                        </a:rPr>
                        <a:t> failed in tests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Enabled </a:t>
                      </a:r>
                      <a:r>
                        <a:rPr lang="en">
                          <a:solidFill>
                            <a:srgbClr val="1AB1C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spring</a:t>
                      </a:r>
                      <a:r>
                        <a:rPr lang="en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.</a:t>
                      </a:r>
                      <a:r>
                        <a:rPr lang="en">
                          <a:solidFill>
                            <a:srgbClr val="1AB1C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jpa</a:t>
                      </a:r>
                      <a:r>
                        <a:rPr lang="en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.</a:t>
                      </a:r>
                      <a:r>
                        <a:rPr lang="en">
                          <a:solidFill>
                            <a:srgbClr val="1AB1C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defer</a:t>
                      </a:r>
                      <a:r>
                        <a:rPr lang="en" b="1">
                          <a:solidFill>
                            <a:srgbClr val="EE11FF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-</a:t>
                      </a:r>
                      <a:r>
                        <a:rPr lang="en">
                          <a:solidFill>
                            <a:srgbClr val="1AB1C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datasource</a:t>
                      </a:r>
                      <a:r>
                        <a:rPr lang="en" b="1">
                          <a:solidFill>
                            <a:srgbClr val="EE11FF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-</a:t>
                      </a:r>
                      <a:r>
                        <a:rPr lang="en">
                          <a:solidFill>
                            <a:srgbClr val="1AB1C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initialization</a:t>
                      </a:r>
                      <a:r>
                        <a:rPr lang="en" b="1">
                          <a:solidFill>
                            <a:srgbClr val="EE11FF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=</a:t>
                      </a:r>
                      <a:r>
                        <a:rPr lang="en">
                          <a:solidFill>
                            <a:srgbClr val="20109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true</a:t>
                      </a:r>
                      <a:endParaRPr>
                        <a:solidFill>
                          <a:srgbClr val="1AB1CD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34" name="Google Shape;13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1550" y="3806400"/>
            <a:ext cx="2324416" cy="11775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43188" y="217336"/>
            <a:ext cx="2589107" cy="119747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pdp-slide-10">
            <a:hlinkClick r:id="" action="ppaction://media"/>
            <a:extLst>
              <a:ext uri="{FF2B5EF4-FFF2-40B4-BE49-F238E27FC236}">
                <a16:creationId xmlns:a16="http://schemas.microsoft.com/office/drawing/2014/main" id="{8BDEA5BF-C27E-52EB-8887-0F524B92B1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9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Optional Enhancements: Builder &amp; Lifecycle Hooks</a:t>
            </a:r>
            <a:endParaRPr b="1"/>
          </a:p>
        </p:txBody>
      </p:sp>
      <p:sp>
        <p:nvSpPr>
          <p:cNvPr id="142" name="Google Shape;142;p23"/>
          <p:cNvSpPr txBox="1">
            <a:spLocks noGrp="1"/>
          </p:cNvSpPr>
          <p:nvPr>
            <p:ph type="body" idx="1"/>
          </p:nvPr>
        </p:nvSpPr>
        <p:spPr>
          <a:xfrm>
            <a:off x="3967800" y="1239075"/>
            <a:ext cx="4864500" cy="16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434343"/>
                </a:solidFill>
              </a:rPr>
              <a:t>Possible next step:</a:t>
            </a:r>
            <a:endParaRPr b="1"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Add </a:t>
            </a:r>
            <a:r>
              <a:rPr lang="en">
                <a:solidFill>
                  <a:srgbClr val="000C8C"/>
                </a:solidFill>
                <a:latin typeface="Roboto Mono"/>
                <a:ea typeface="Roboto Mono"/>
                <a:cs typeface="Roboto Mono"/>
                <a:sym typeface="Roboto Mono"/>
              </a:rPr>
              <a:t>@Builder</a:t>
            </a:r>
            <a:r>
              <a:rPr lang="en"/>
              <a:t> </a:t>
            </a:r>
            <a:r>
              <a:rPr lang="en">
                <a:solidFill>
                  <a:srgbClr val="434343"/>
                </a:solidFill>
              </a:rPr>
              <a:t>for fluent object creation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Add </a:t>
            </a:r>
            <a:r>
              <a:rPr lang="en">
                <a:solidFill>
                  <a:srgbClr val="000C8C"/>
                </a:solidFill>
                <a:latin typeface="Roboto Mono"/>
                <a:ea typeface="Roboto Mono"/>
                <a:cs typeface="Roboto Mono"/>
                <a:sym typeface="Roboto Mono"/>
              </a:rPr>
              <a:t>@PrePersist</a:t>
            </a:r>
            <a:r>
              <a:rPr lang="en">
                <a:solidFill>
                  <a:srgbClr val="434343"/>
                </a:solidFill>
              </a:rPr>
              <a:t> hook for automatic timestamping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xfrm>
            <a:off x="311700" y="1801900"/>
            <a:ext cx="3428700" cy="1203900"/>
          </a:xfrm>
          <a:prstGeom prst="rect">
            <a:avLst/>
          </a:prstGeom>
          <a:solidFill>
            <a:srgbClr val="FFFEF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@Builder  // ✅ Enables fluent object creation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[ . . . ]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@PrePersist  // ✅ Lifecycle hook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void setCreatedAtIfMissing() {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if (createdAt == null) createdAt = Instant.now();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4" name="Google Shape;144;p23"/>
          <p:cNvSpPr txBox="1">
            <a:spLocks noGrp="1"/>
          </p:cNvSpPr>
          <p:nvPr>
            <p:ph type="body" idx="1"/>
          </p:nvPr>
        </p:nvSpPr>
        <p:spPr>
          <a:xfrm>
            <a:off x="311700" y="3836725"/>
            <a:ext cx="3428700" cy="934200"/>
          </a:xfrm>
          <a:prstGeom prst="rect">
            <a:avLst/>
          </a:prstGeom>
          <a:solidFill>
            <a:srgbClr val="FFFEF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Challenge c = Challenge.builder()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.title("Two Sum")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.difficulty(Difficulty.EASY)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.blurb("Find two numbers adding up to target.")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.promptMd("Given an int array...")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.build();</a:t>
            </a:r>
            <a:endParaRPr sz="8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 sz="8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311700" y="1386400"/>
            <a:ext cx="2939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</a:rPr>
              <a:t>Used in the Challenge class:</a:t>
            </a:r>
            <a:endParaRPr sz="1500">
              <a:solidFill>
                <a:srgbClr val="434343"/>
              </a:solidFill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311700" y="3421225"/>
            <a:ext cx="3428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</a:rPr>
              <a:t>Used in the ChallengeService class:</a:t>
            </a:r>
            <a:endParaRPr sz="1500">
              <a:solidFill>
                <a:srgbClr val="434343"/>
              </a:solidFill>
            </a:endParaRPr>
          </a:p>
        </p:txBody>
      </p:sp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>
            <a:off x="5334850" y="3421300"/>
            <a:ext cx="3428700" cy="1349700"/>
          </a:xfrm>
          <a:prstGeom prst="rect">
            <a:avLst/>
          </a:prstGeom>
          <a:solidFill>
            <a:srgbClr val="FFFEF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@Transactional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Challenge create(ChallengeForm form) {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Challenge challenge = new Challenge(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form.getTitle(),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form.getDifficulty(),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form.getBlurb(),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form.getPromptMd()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);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return dao.save(challenge);</a:t>
            </a:r>
            <a:b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8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8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8" name="Google Shape;148;p23"/>
          <p:cNvSpPr txBox="1"/>
          <p:nvPr/>
        </p:nvSpPr>
        <p:spPr>
          <a:xfrm>
            <a:off x="5334850" y="3005800"/>
            <a:ext cx="2939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</a:rPr>
              <a:t>Instead of:</a:t>
            </a:r>
            <a:endParaRPr sz="1500">
              <a:solidFill>
                <a:srgbClr val="434343"/>
              </a:solidFill>
            </a:endParaRPr>
          </a:p>
        </p:txBody>
      </p:sp>
      <p:cxnSp>
        <p:nvCxnSpPr>
          <p:cNvPr id="149" name="Google Shape;149;p23"/>
          <p:cNvCxnSpPr/>
          <p:nvPr/>
        </p:nvCxnSpPr>
        <p:spPr>
          <a:xfrm>
            <a:off x="348775" y="3280825"/>
            <a:ext cx="33339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23"/>
          <p:cNvCxnSpPr>
            <a:stCxn id="144" idx="3"/>
            <a:endCxn id="147" idx="1"/>
          </p:cNvCxnSpPr>
          <p:nvPr/>
        </p:nvCxnSpPr>
        <p:spPr>
          <a:xfrm rot="10800000" flipH="1">
            <a:off x="3740400" y="4096225"/>
            <a:ext cx="1594500" cy="207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triangle" w="med" len="med"/>
            <a:tailEnd type="none" w="med" len="med"/>
          </a:ln>
        </p:spPr>
      </p:cxnSp>
      <p:pic>
        <p:nvPicPr>
          <p:cNvPr id="2" name="pdp-slide-11">
            <a:hlinkClick r:id="" action="ppaction://media"/>
            <a:extLst>
              <a:ext uri="{FF2B5EF4-FFF2-40B4-BE49-F238E27FC236}">
                <a16:creationId xmlns:a16="http://schemas.microsoft.com/office/drawing/2014/main" id="{5F0D6CAE-E001-57D8-E052-AFACDB1931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3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4387" y="152400"/>
            <a:ext cx="2943900" cy="48387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7" name="Google Shape;15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025" y="152400"/>
            <a:ext cx="2727169" cy="4838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8" name="Google Shape;158;p24"/>
          <p:cNvSpPr txBox="1"/>
          <p:nvPr/>
        </p:nvSpPr>
        <p:spPr>
          <a:xfrm>
            <a:off x="3002738" y="152400"/>
            <a:ext cx="2939100" cy="569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Git Diff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63636" y="1196525"/>
            <a:ext cx="2617325" cy="96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96871" y="2249900"/>
            <a:ext cx="2350850" cy="46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dp-slide-12">
            <a:hlinkClick r:id="" action="ppaction://media"/>
            <a:extLst>
              <a:ext uri="{FF2B5EF4-FFF2-40B4-BE49-F238E27FC236}">
                <a16:creationId xmlns:a16="http://schemas.microsoft.com/office/drawing/2014/main" id="{64D400BC-C482-1D9D-FCF5-31B059AD35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9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Key Takeaways</a:t>
            </a:r>
            <a:endParaRPr b="1"/>
          </a:p>
        </p:txBody>
      </p:sp>
      <p:sp>
        <p:nvSpPr>
          <p:cNvPr id="167" name="Google Shape;167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5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Compile-time annotation processing = zero runtime cost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Cleaner entities → easier maintenance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Understanding framework interactions = real enterprise skill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168" name="Google Shape;168;p25"/>
          <p:cNvGrpSpPr/>
          <p:nvPr/>
        </p:nvGrpSpPr>
        <p:grpSpPr>
          <a:xfrm>
            <a:off x="2436825" y="2414925"/>
            <a:ext cx="3769856" cy="2171225"/>
            <a:chOff x="2400775" y="2802225"/>
            <a:chExt cx="3769856" cy="2171225"/>
          </a:xfrm>
        </p:grpSpPr>
        <p:pic>
          <p:nvPicPr>
            <p:cNvPr id="169" name="Google Shape;169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400775" y="2802225"/>
              <a:ext cx="2171225" cy="2171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535925" y="2802225"/>
              <a:ext cx="1634706" cy="2171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1" name="Google Shape;171;p25"/>
          <p:cNvSpPr/>
          <p:nvPr/>
        </p:nvSpPr>
        <p:spPr>
          <a:xfrm>
            <a:off x="2436775" y="2422150"/>
            <a:ext cx="3781500" cy="21711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5"/>
          <p:cNvSpPr txBox="1"/>
          <p:nvPr/>
        </p:nvSpPr>
        <p:spPr>
          <a:xfrm>
            <a:off x="2436775" y="4586150"/>
            <a:ext cx="37698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434343"/>
                </a:solidFill>
              </a:rPr>
              <a:t>Lombok: Wrangling Java’s spaghetti code since 2009.</a:t>
            </a:r>
            <a:endParaRPr sz="1100" b="1">
              <a:solidFill>
                <a:srgbClr val="434343"/>
              </a:solidFill>
            </a:endParaRPr>
          </a:p>
        </p:txBody>
      </p:sp>
      <p:pic>
        <p:nvPicPr>
          <p:cNvPr id="2" name="pdp-slide-13">
            <a:hlinkClick r:id="" action="ppaction://media"/>
            <a:extLst>
              <a:ext uri="{FF2B5EF4-FFF2-40B4-BE49-F238E27FC236}">
                <a16:creationId xmlns:a16="http://schemas.microsoft.com/office/drawing/2014/main" id="{BF29B71C-8F48-0947-1A00-0866F3FDB6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Demo / Verification</a:t>
            </a:r>
            <a:endParaRPr b="1"/>
          </a:p>
        </p:txBody>
      </p:sp>
      <p:sp>
        <p:nvSpPr>
          <p:cNvPr id="179" name="Google Shape;179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Screenshot: test summary “BUILD SUCCESS – All tests passed”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“Functional parity confirmed ✅”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583" y="2499225"/>
            <a:ext cx="8900842" cy="254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dp-slide-14">
            <a:hlinkClick r:id="" action="ppaction://media"/>
            <a:extLst>
              <a:ext uri="{FF2B5EF4-FFF2-40B4-BE49-F238E27FC236}">
                <a16:creationId xmlns:a16="http://schemas.microsoft.com/office/drawing/2014/main" id="{190020EA-EFD6-4F6E-9D83-CAA3FD05F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Reflection &amp; Professional Growth</a:t>
            </a:r>
            <a:endParaRPr b="1"/>
          </a:p>
        </p:txBody>
      </p:sp>
      <p:pic>
        <p:nvPicPr>
          <p:cNvPr id="187" name="Google Shape;187;p27" title="upward-arrow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6275" y="1556225"/>
            <a:ext cx="1648149" cy="16481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88" name="Google Shape;188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35800" cy="36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Char char="●"/>
            </a:pPr>
            <a:r>
              <a:rPr lang="en">
                <a:solidFill>
                  <a:srgbClr val="434343"/>
                </a:solidFill>
              </a:rPr>
              <a:t>Learned how annotation processing integrates into the Java compiler.</a:t>
            </a:r>
            <a:endParaRPr>
              <a:solidFill>
                <a:srgbClr val="434343"/>
              </a:solidFill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Char char="●"/>
            </a:pPr>
            <a:r>
              <a:rPr lang="en">
                <a:solidFill>
                  <a:srgbClr val="434343"/>
                </a:solidFill>
              </a:rPr>
              <a:t>Debugged enum/table mapping &amp; constructor issues</a:t>
            </a:r>
            <a:endParaRPr>
              <a:solidFill>
                <a:srgbClr val="434343"/>
              </a:solidFill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Char char="●"/>
            </a:pPr>
            <a:r>
              <a:rPr lang="en">
                <a:solidFill>
                  <a:srgbClr val="434343"/>
                </a:solidFill>
              </a:rPr>
              <a:t>Gained confidence in reading documentation and resolving framework mismatches.</a:t>
            </a:r>
            <a:endParaRPr>
              <a:solidFill>
                <a:srgbClr val="434343"/>
              </a:solidFill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Char char="●"/>
            </a:pPr>
            <a:r>
              <a:rPr lang="en">
                <a:solidFill>
                  <a:srgbClr val="434343"/>
                </a:solidFill>
              </a:rPr>
              <a:t>Reinforced best practices for writing clean, maintainable enterprise code.</a:t>
            </a:r>
            <a:endParaRPr>
              <a:solidFill>
                <a:srgbClr val="434343"/>
              </a:solidFill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Char char="●"/>
            </a:pPr>
            <a:r>
              <a:rPr lang="en">
                <a:solidFill>
                  <a:srgbClr val="434343"/>
                </a:solidFill>
              </a:rPr>
              <a:t>Strengthened professional presentation and problem-solving skills.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89" name="Google Shape;189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4450" y="1631950"/>
            <a:ext cx="3171825" cy="299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7"/>
          <p:cNvSpPr txBox="1"/>
          <p:nvPr/>
        </p:nvSpPr>
        <p:spPr>
          <a:xfrm>
            <a:off x="5754450" y="4622800"/>
            <a:ext cx="2939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-"/>
            </a:pPr>
            <a:r>
              <a:rPr lang="en" sz="1500" b="1">
                <a:solidFill>
                  <a:srgbClr val="434343"/>
                </a:solidFill>
              </a:rPr>
              <a:t>Turning bugs into gains.</a:t>
            </a:r>
            <a:endParaRPr sz="1500" b="1">
              <a:solidFill>
                <a:srgbClr val="434343"/>
              </a:solidFill>
            </a:endParaRPr>
          </a:p>
        </p:txBody>
      </p:sp>
      <p:pic>
        <p:nvPicPr>
          <p:cNvPr id="2" name="pdp-slide-15">
            <a:hlinkClick r:id="" action="ppaction://media"/>
            <a:extLst>
              <a:ext uri="{FF2B5EF4-FFF2-40B4-BE49-F238E27FC236}">
                <a16:creationId xmlns:a16="http://schemas.microsoft.com/office/drawing/2014/main" id="{B6F70836-25DC-0396-21BD-ED90D7B216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References &amp; Credits</a:t>
            </a:r>
            <a:endParaRPr b="1"/>
          </a:p>
        </p:txBody>
      </p:sp>
      <p:sp>
        <p:nvSpPr>
          <p:cNvPr id="197" name="Google Shape;197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projectlombok.org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Lombok GitHub repository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Java Persistence API spec (ORM reference)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IntelliJ documentation on annotation processing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i="1">
                <a:solidFill>
                  <a:srgbClr val="434343"/>
                </a:solidFill>
              </a:rPr>
              <a:t>All screenshots and code from my </a:t>
            </a:r>
            <a:r>
              <a:rPr lang="en" i="1" u="sng">
                <a:solidFill>
                  <a:schemeClr val="hlink"/>
                </a:solidFill>
                <a:hlinkClick r:id="rId9"/>
              </a:rPr>
              <a:t>CodeForge</a:t>
            </a:r>
            <a:r>
              <a:rPr lang="en" i="1">
                <a:solidFill>
                  <a:srgbClr val="434343"/>
                </a:solidFill>
              </a:rPr>
              <a:t> project.</a:t>
            </a:r>
            <a:endParaRPr sz="2500">
              <a:solidFill>
                <a:srgbClr val="434343"/>
              </a:solidFill>
            </a:endParaRPr>
          </a:p>
        </p:txBody>
      </p:sp>
      <p:pic>
        <p:nvPicPr>
          <p:cNvPr id="2" name="pdp-slide-16">
            <a:hlinkClick r:id="" action="ppaction://media"/>
            <a:extLst>
              <a:ext uri="{FF2B5EF4-FFF2-40B4-BE49-F238E27FC236}">
                <a16:creationId xmlns:a16="http://schemas.microsoft.com/office/drawing/2014/main" id="{56B6A34C-D80D-765C-D0A9-5720AC8C42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4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0000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  <p:pic>
        <p:nvPicPr>
          <p:cNvPr id="66" name="Google Shape;66;p14" title="project-lombok-log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3000" y="502550"/>
            <a:ext cx="6858000" cy="3429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7" name="Google Shape;67;p14"/>
          <p:cNvSpPr txBox="1"/>
          <p:nvPr/>
        </p:nvSpPr>
        <p:spPr>
          <a:xfrm>
            <a:off x="4293650" y="3208250"/>
            <a:ext cx="3707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FF0000"/>
                </a:solidFill>
                <a:latin typeface="Amatic SC"/>
                <a:ea typeface="Amatic SC"/>
                <a:cs typeface="Amatic SC"/>
                <a:sym typeface="Amatic SC"/>
              </a:rPr>
              <a:t>Spice   up</a:t>
            </a:r>
            <a:r>
              <a:rPr lang="en" sz="31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rPr>
              <a:t>   </a:t>
            </a:r>
            <a:r>
              <a:rPr lang="en" sz="3500" b="1">
                <a:solidFill>
                  <a:srgbClr val="434343"/>
                </a:solidFill>
                <a:latin typeface="Amatic SC"/>
                <a:ea typeface="Amatic SC"/>
                <a:cs typeface="Amatic SC"/>
                <a:sym typeface="Amatic SC"/>
              </a:rPr>
              <a:t>your</a:t>
            </a:r>
            <a:r>
              <a:rPr lang="en" sz="35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rPr>
              <a:t> </a:t>
            </a:r>
            <a:r>
              <a:rPr lang="en" sz="3100" b="1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rPr>
              <a:t>  </a:t>
            </a:r>
            <a:r>
              <a:rPr lang="en" sz="3300" b="1">
                <a:solidFill>
                  <a:srgbClr val="FF0000"/>
                </a:solidFill>
                <a:latin typeface="Amatic SC"/>
                <a:ea typeface="Amatic SC"/>
                <a:cs typeface="Amatic SC"/>
                <a:sym typeface="Amatic SC"/>
              </a:rPr>
              <a:t>Java  </a:t>
            </a:r>
            <a:r>
              <a:rPr lang="en" sz="31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rPr>
              <a:t>!!!</a:t>
            </a:r>
            <a:endParaRPr sz="3100">
              <a:solidFill>
                <a:schemeClr val="dk2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2" name="pdp-slide-2">
            <a:hlinkClick r:id="" action="ppaction://media"/>
            <a:extLst>
              <a:ext uri="{FF2B5EF4-FFF2-40B4-BE49-F238E27FC236}">
                <a16:creationId xmlns:a16="http://schemas.microsoft.com/office/drawing/2014/main" id="{63219331-19CF-3BB9-E041-731A845D88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0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CCC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201175"/>
            <a:ext cx="3915300" cy="885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Boilerplate Everywhere</a:t>
            </a:r>
            <a:endParaRPr b="1"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46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Java classes are often filled with: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Repetitive getters/setters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Constructors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toString() / equals() methods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This: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slows development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hides real logic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increases merge conflicts.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4813250" y="48600"/>
            <a:ext cx="4260000" cy="4617600"/>
          </a:xfrm>
          <a:prstGeom prst="rect">
            <a:avLst/>
          </a:prstGeom>
          <a:solidFill>
            <a:srgbClr val="43434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public class Challenge {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/**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 The unique identifier for the challenge.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 Auto-generated using the IDENTITY strategy.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*/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@Id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@GeneratedValue(strategy = GenerationType.IDENTITY)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private Long id;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/**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 The title of the challenge.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 Must be unique, not null, and have a maximum length of 100 characters.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*/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@Column(nullable = false, unique = true, length = 100)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private String title;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/**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 The difficulty level of the challenge.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 Stored as a string and cannot be null.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*/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@Column(nullable = false, length = 20)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private Difficulty difficulty;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/**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 A short description or summary of the challenge.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 Stored as a large object (LOB) and cannot be null.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*/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@Lob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@Column(nullable = false)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private String blurb;</a:t>
            </a:r>
            <a:endParaRPr sz="900" b="1">
              <a:solidFill>
                <a:srgbClr val="F3F3F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4813250" y="4666200"/>
            <a:ext cx="4260000" cy="338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</a:rPr>
              <a:t>Example of vanilla Java boilerplate</a:t>
            </a:r>
            <a:endParaRPr sz="1000">
              <a:solidFill>
                <a:srgbClr val="434343"/>
              </a:solidFill>
            </a:endParaRPr>
          </a:p>
        </p:txBody>
      </p:sp>
      <p:pic>
        <p:nvPicPr>
          <p:cNvPr id="2" name="pdp-slide-3">
            <a:hlinkClick r:id="" action="ppaction://media"/>
            <a:extLst>
              <a:ext uri="{FF2B5EF4-FFF2-40B4-BE49-F238E27FC236}">
                <a16:creationId xmlns:a16="http://schemas.microsoft.com/office/drawing/2014/main" id="{EF9F4B12-5F25-AEBF-77CB-EF285109D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CCC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What is Project Lombok?</a:t>
            </a:r>
            <a:endParaRPr b="1"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8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Annotation-based library that generates common code </a:t>
            </a:r>
            <a:r>
              <a:rPr lang="en" b="1">
                <a:solidFill>
                  <a:srgbClr val="434343"/>
                </a:solidFill>
              </a:rPr>
              <a:t>at compile time</a:t>
            </a:r>
            <a:br>
              <a:rPr lang="en" b="1">
                <a:solidFill>
                  <a:srgbClr val="434343"/>
                </a:solidFill>
              </a:rPr>
            </a:br>
            <a:endParaRPr b="1"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Lightweight • No runtime dependencies • IDE plugin support</a:t>
            </a: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Motto: </a:t>
            </a:r>
            <a:r>
              <a:rPr lang="en" i="1">
                <a:solidFill>
                  <a:srgbClr val="434343"/>
                </a:solidFill>
              </a:rPr>
              <a:t>“Spice up your Java.”</a:t>
            </a:r>
            <a:endParaRPr sz="2500">
              <a:solidFill>
                <a:srgbClr val="434343"/>
              </a:solidFill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850" y="3362980"/>
            <a:ext cx="8272299" cy="1492170"/>
          </a:xfrm>
          <a:prstGeom prst="rect">
            <a:avLst/>
          </a:prstGeom>
          <a:noFill/>
          <a:ln w="28575" cap="rnd" cmpd="sng">
            <a:solidFill>
              <a:schemeClr val="dk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" name="pdp-slide-4">
            <a:hlinkClick r:id="" action="ppaction://media"/>
            <a:extLst>
              <a:ext uri="{FF2B5EF4-FFF2-40B4-BE49-F238E27FC236}">
                <a16:creationId xmlns:a16="http://schemas.microsoft.com/office/drawing/2014/main" id="{FFD4FA9F-D1A7-587C-8228-6C54ECE72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1999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5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How it works (Compile-Time Only</a:t>
            </a:r>
            <a:endParaRPr b="1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932500" cy="1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Annotation processor modifies compiled bytecode</a:t>
            </a: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IDE must enable </a:t>
            </a:r>
            <a:r>
              <a:rPr lang="en" i="1">
                <a:solidFill>
                  <a:srgbClr val="434343"/>
                </a:solidFill>
              </a:rPr>
              <a:t>annotation processing</a:t>
            </a:r>
            <a:br>
              <a:rPr lang="en" i="1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No effect on runtime classpath</a:t>
            </a:r>
            <a:endParaRPr sz="2500">
              <a:solidFill>
                <a:srgbClr val="434343"/>
              </a:solidFill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375425"/>
            <a:ext cx="8839201" cy="120363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pdp-slide-5">
            <a:hlinkClick r:id="" action="ppaction://media"/>
            <a:extLst>
              <a:ext uri="{FF2B5EF4-FFF2-40B4-BE49-F238E27FC236}">
                <a16:creationId xmlns:a16="http://schemas.microsoft.com/office/drawing/2014/main" id="{0747B913-A27F-0BBB-49CE-FE61BD31DA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Maven Dependency Scopes</a:t>
            </a:r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51800" cy="2723100"/>
          </a:xfrm>
          <a:prstGeom prst="rect">
            <a:avLst/>
          </a:prstGeom>
          <a:solidFill>
            <a:srgbClr val="FFFEF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53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&lt;!-- Recommended enterprise style --&gt;</a:t>
            </a: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dependency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&lt;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groupId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&gt;org.projectlombok&lt;/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groupId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&lt;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artifactId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&gt;lombok&lt;/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artifactId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&lt;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version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&gt;1.18.34&lt;/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version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&lt;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scope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&gt;provided&lt;/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scope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" sz="153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dependency</a:t>
            </a:r>
            <a:r>
              <a:rPr lang="en" sz="153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53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311700" y="3976475"/>
            <a:ext cx="762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Compare: 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8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optional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&gt;true&gt; vs &lt;</a:t>
            </a:r>
            <a:r>
              <a:rPr lang="en" sz="18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scope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&gt;provided&lt;/</a:t>
            </a:r>
            <a:r>
              <a:rPr lang="en" sz="18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scope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5813400" y="2019325"/>
            <a:ext cx="2744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STILL NEEDS:</a:t>
            </a:r>
            <a:br>
              <a:rPr lang="en" sz="1800">
                <a:solidFill>
                  <a:schemeClr val="dk2"/>
                </a:solidFill>
              </a:rPr>
            </a:br>
            <a:r>
              <a:rPr lang="en" sz="1100" b="1">
                <a:solidFill>
                  <a:schemeClr val="dk1"/>
                </a:solidFill>
              </a:rPr>
              <a:t>Visual:</a:t>
            </a:r>
            <a:r>
              <a:rPr lang="en" sz="1100">
                <a:solidFill>
                  <a:schemeClr val="dk1"/>
                </a:solidFill>
              </a:rPr>
              <a:t> small Maven diagram showing build-time vs runtime classpath.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9925" y="166225"/>
            <a:ext cx="3719015" cy="285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dp-slide-6">
            <a:hlinkClick r:id="" action="ppaction://media"/>
            <a:extLst>
              <a:ext uri="{FF2B5EF4-FFF2-40B4-BE49-F238E27FC236}">
                <a16:creationId xmlns:a16="http://schemas.microsoft.com/office/drawing/2014/main" id="{8D85046D-3555-2BA9-1973-913892DB6C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9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183025" y="459425"/>
            <a:ext cx="3622200" cy="9165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Lombok</a:t>
            </a:r>
            <a:br>
              <a:rPr lang="en"/>
            </a:br>
            <a:r>
              <a:rPr lang="en"/>
              <a:t>(Manual Version)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60125" y="1830425"/>
            <a:ext cx="3665400" cy="27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>
                <a:solidFill>
                  <a:srgbClr val="434343"/>
                </a:solidFill>
              </a:rPr>
              <a:t>Manual constructors, </a:t>
            </a:r>
            <a:r>
              <a:rPr lang="en" sz="1900">
                <a:solidFill>
                  <a:srgbClr val="000C8C"/>
                </a:solidFill>
                <a:latin typeface="Roboto Mono"/>
                <a:ea typeface="Roboto Mono"/>
                <a:cs typeface="Roboto Mono"/>
                <a:sym typeface="Roboto Mono"/>
              </a:rPr>
              <a:t>toString()</a:t>
            </a:r>
            <a:r>
              <a:rPr lang="en" sz="1900">
                <a:solidFill>
                  <a:srgbClr val="434343"/>
                </a:solidFill>
              </a:rPr>
              <a:t>, and documentation comments</a:t>
            </a:r>
            <a:endParaRPr sz="1900">
              <a:solidFill>
                <a:srgbClr val="434343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</a:pPr>
            <a:r>
              <a:rPr lang="en" sz="1900">
                <a:solidFill>
                  <a:srgbClr val="434343"/>
                </a:solidFill>
              </a:rPr>
              <a:t>~120 lines of repetitive code</a:t>
            </a:r>
            <a:endParaRPr sz="1900">
              <a:solidFill>
                <a:srgbClr val="434343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>
                <a:solidFill>
                  <a:srgbClr val="434343"/>
                </a:solidFill>
              </a:rPr>
              <a:t>Example snippet of old</a:t>
            </a:r>
            <a:r>
              <a:rPr lang="en" sz="1900"/>
              <a:t> </a:t>
            </a:r>
            <a:r>
              <a:rPr lang="en" sz="1900">
                <a:solidFill>
                  <a:srgbClr val="000C8C"/>
                </a:solidFill>
                <a:latin typeface="Roboto Mono"/>
                <a:ea typeface="Roboto Mono"/>
                <a:cs typeface="Roboto Mono"/>
                <a:sym typeface="Roboto Mono"/>
              </a:rPr>
              <a:t>Challenge.java</a:t>
            </a:r>
            <a:endParaRPr sz="19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1725" y="68300"/>
            <a:ext cx="5332025" cy="50069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pdp-slide-7">
            <a:hlinkClick r:id="" action="ppaction://media"/>
            <a:extLst>
              <a:ext uri="{FF2B5EF4-FFF2-40B4-BE49-F238E27FC236}">
                <a16:creationId xmlns:a16="http://schemas.microsoft.com/office/drawing/2014/main" id="{6ABE8720-03A5-70FB-E709-4E8A6228A1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204450" y="459425"/>
            <a:ext cx="3593700" cy="9165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After Lombok</a:t>
            </a:r>
            <a:br>
              <a:rPr lang="en" sz="2500"/>
            </a:br>
            <a:r>
              <a:rPr lang="en" sz="2500"/>
              <a:t>(Refactored Version)</a:t>
            </a:r>
            <a:endParaRPr sz="2500"/>
          </a:p>
        </p:txBody>
      </p:sp>
      <p:sp>
        <p:nvSpPr>
          <p:cNvPr id="118" name="Google Shape;118;p20"/>
          <p:cNvSpPr txBox="1">
            <a:spLocks noGrp="1"/>
          </p:cNvSpPr>
          <p:nvPr>
            <p:ph type="body" idx="1"/>
          </p:nvPr>
        </p:nvSpPr>
        <p:spPr>
          <a:xfrm>
            <a:off x="60125" y="1830425"/>
            <a:ext cx="3738000" cy="27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rgbClr val="000C8C"/>
                </a:solidFill>
                <a:latin typeface="Roboto Mono"/>
                <a:ea typeface="Roboto Mono"/>
                <a:cs typeface="Roboto Mono"/>
                <a:sym typeface="Roboto Mono"/>
              </a:rPr>
              <a:t>@Getter @Setter @NoArgsConstructor @AllArgsConstructor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rgbClr val="000C8C"/>
                </a:solidFill>
                <a:latin typeface="Roboto Mono"/>
                <a:ea typeface="Roboto Mono"/>
                <a:cs typeface="Roboto Mono"/>
                <a:sym typeface="Roboto Mono"/>
              </a:rPr>
              <a:t>@ToString(onlyExplicitlyIncluded = true)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" sz="1600">
                <a:solidFill>
                  <a:srgbClr val="434343"/>
                </a:solidFill>
              </a:rPr>
              <a:t>Lines reduced → ~120 → ~49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" sz="1600">
                <a:solidFill>
                  <a:srgbClr val="434343"/>
                </a:solidFill>
              </a:rPr>
              <a:t>✅ All tests passed</a:t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97975" y="46063"/>
            <a:ext cx="5295900" cy="505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dp-slide-8">
            <a:hlinkClick r:id="" action="ppaction://media"/>
            <a:extLst>
              <a:ext uri="{FF2B5EF4-FFF2-40B4-BE49-F238E27FC236}">
                <a16:creationId xmlns:a16="http://schemas.microsoft.com/office/drawing/2014/main" id="{73AD0473-2F41-84E3-79E2-53B52BE537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/>
        </p:nvSpPr>
        <p:spPr>
          <a:xfrm>
            <a:off x="3002738" y="152400"/>
            <a:ext cx="2939100" cy="569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Results &amp; Metrics</a:t>
            </a:r>
            <a:endParaRPr sz="2100">
              <a:solidFill>
                <a:schemeClr val="dk1"/>
              </a:solidFill>
            </a:endParaRPr>
          </a:p>
        </p:txBody>
      </p:sp>
      <p:graphicFrame>
        <p:nvGraphicFramePr>
          <p:cNvPr id="126" name="Google Shape;126;p21"/>
          <p:cNvGraphicFramePr/>
          <p:nvPr/>
        </p:nvGraphicFramePr>
        <p:xfrm>
          <a:off x="2967500" y="940638"/>
          <a:ext cx="3009600" cy="2209650"/>
        </p:xfrm>
        <a:graphic>
          <a:graphicData uri="http://schemas.openxmlformats.org/drawingml/2006/table">
            <a:tbl>
              <a:tblPr>
                <a:noFill/>
                <a:tableStyleId>{82AFCD49-C164-4B9F-967A-FF9F17ECA14A}</a:tableStyleId>
              </a:tblPr>
              <a:tblGrid>
                <a:gridCol w="139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5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434343"/>
                          </a:solidFill>
                        </a:rPr>
                        <a:t>Metric</a:t>
                      </a:r>
                      <a:endParaRPr sz="1500" b="1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434343"/>
                          </a:solidFill>
                        </a:rPr>
                        <a:t>Before</a:t>
                      </a:r>
                      <a:endParaRPr sz="1500" b="1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434343"/>
                          </a:solidFill>
                        </a:rPr>
                        <a:t>After</a:t>
                      </a:r>
                      <a:endParaRPr sz="1500" b="1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Lines of code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120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49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Tests Passing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37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37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Build Errors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Several (fixed)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0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Readability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Low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</a:rPr>
                        <a:t>High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pdp-slide-9">
            <a:hlinkClick r:id="" action="ppaction://media"/>
            <a:extLst>
              <a:ext uri="{FF2B5EF4-FFF2-40B4-BE49-F238E27FC236}">
                <a16:creationId xmlns:a16="http://schemas.microsoft.com/office/drawing/2014/main" id="{5F3E76D6-3D8E-F55E-554B-793383D82D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669488"/>
            <a:ext cx="609600" cy="6096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D33BC3D-0668-40A9-C2B3-752662FC0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294" y="61468"/>
            <a:ext cx="2869779" cy="502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cartoon red chili pepper with flames coming out of it&#10;&#10;AI-generated content may be incorrect.">
            <a:extLst>
              <a:ext uri="{FF2B5EF4-FFF2-40B4-BE49-F238E27FC236}">
                <a16:creationId xmlns:a16="http://schemas.microsoft.com/office/drawing/2014/main" id="{B4F36338-D146-00D1-15B2-755FF82FCC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926" y="878472"/>
            <a:ext cx="2670379" cy="32101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1227</Words>
  <Application>Microsoft Office PowerPoint</Application>
  <PresentationFormat>On-screen Show (16:9)</PresentationFormat>
  <Paragraphs>148</Paragraphs>
  <Slides>16</Slides>
  <Notes>16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Source Code Pro</vt:lpstr>
      <vt:lpstr>Amatic SC</vt:lpstr>
      <vt:lpstr>Roboto Mono</vt:lpstr>
      <vt:lpstr>Simple Light</vt:lpstr>
      <vt:lpstr>Spicing up your Java:</vt:lpstr>
      <vt:lpstr>PowerPoint Presentation</vt:lpstr>
      <vt:lpstr>The Problem: Boilerplate Everywhere</vt:lpstr>
      <vt:lpstr>What is Project Lombok?</vt:lpstr>
      <vt:lpstr>How it works (Compile-Time Only</vt:lpstr>
      <vt:lpstr>Maven Dependency Scopes</vt:lpstr>
      <vt:lpstr>Before Lombok (Manual Version)</vt:lpstr>
      <vt:lpstr>After Lombok (Refactored Version)</vt:lpstr>
      <vt:lpstr>PowerPoint Presentation</vt:lpstr>
      <vt:lpstr>Gotchas &amp; Fixes</vt:lpstr>
      <vt:lpstr>Optional Enhancements: Builder &amp; Lifecycle Hooks</vt:lpstr>
      <vt:lpstr>PowerPoint Presentation</vt:lpstr>
      <vt:lpstr>Key Takeaways</vt:lpstr>
      <vt:lpstr>Demo / Verification</vt:lpstr>
      <vt:lpstr>Reflection &amp; Professional Growth</vt:lpstr>
      <vt:lpstr>References &amp; 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Nick Hanson</dc:creator>
  <cp:lastModifiedBy>Hanson, Nick D</cp:lastModifiedBy>
  <cp:revision>1</cp:revision>
  <dcterms:modified xsi:type="dcterms:W3CDTF">2025-10-28T13:17:27Z</dcterms:modified>
</cp:coreProperties>
</file>